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85" autoAdjust="0"/>
  </p:normalViewPr>
  <p:slideViewPr>
    <p:cSldViewPr>
      <p:cViewPr>
        <p:scale>
          <a:sx n="80" d="100"/>
          <a:sy n="80" d="100"/>
        </p:scale>
        <p:origin x="-96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8.wmf"/><Relationship Id="rId10" Type="http://schemas.openxmlformats.org/officeDocument/2006/relationships/image" Target="../media/image27.wmf"/><Relationship Id="rId4" Type="http://schemas.openxmlformats.org/officeDocument/2006/relationships/image" Target="../media/image22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1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0.wmf"/><Relationship Id="rId16" Type="http://schemas.openxmlformats.org/officeDocument/2006/relationships/image" Target="../media/image43.wmf"/><Relationship Id="rId1" Type="http://schemas.openxmlformats.org/officeDocument/2006/relationships/image" Target="../media/image30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8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2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02-03T19:38:36.631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149 0,'0'0,"0"0,-25 24,25 1,0-25,-24 25,24-25,0 25,-25-25,25 24,0-24,-25 0,25 50,-25-50,25 24,0-24,0 0,-25 0,25 0,0 0,0 0,0 0,0 25,25-25,-25 0,0 0,25 0,0 0,-25 0,25 0,-25 0,0 0,24 0,1 0,-25 0,25 0,0 0,-25 0,0 0,25 0,0 0,0-25,-25 25,0 0,25 0,-25 0,24 0,-24 0,0 0,0 0,0 0,25 0,-50 0,25 0,0 0,0-24,0 24,-24 0,24-25,-25 25,25 0,-25-25,25 1,0 24,0 0,-25-25,25 0,0 25,-50 0,50 0,0-25,0 50,0 0,0-25,0 25,0-1,0-24,0 25,0-25,0 25,-25-25,25 24,0-24,0 0,25 0,-25-24,0 24,0-25,0 25,0-25,-25 25,25 25,0-25,0 0,0 25,0-25,25 0,0-25,-25 25,0-25,0 25,0 0,25 0,-25 25,0-25,0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02-03T19:38:39.535"/>
    </inkml:context>
    <inkml:brush xml:id="br0">
      <inkml:brushProperty name="width" value="0.09701" units="cm"/>
      <inkml:brushProperty name="height" value="0.09701" units="cm"/>
      <inkml:brushProperty name="fitToCurve" value="1"/>
    </inkml:brush>
  </inkml:definitions>
  <inkml:trace contextRef="#ctx0" brushRef="#br0">228 0,'0'0,"-25"0,25 0,-26 25,26-25,0 0,-25 0,25 25,0-25,0 24,0-24,-26 25,26-25,0 0,-25 24,0-24,25 25,0-25,0 0,-26 24,26-24,0 0,-25 0,25 25,0-25,0 0,-25 0,25 25,0-25,25 0,-25 0,0 0,25 0,1 0,-1 0,-25 0,25 0,1 0,-26 0,25 0,-25 0,26 0,-1 0,0 0,-25 0,26 0,-26 0,25 0,-25 0,26 0,-26 0,0 0,25 0,-25 0,0-25,0 25,0 0,25 0,-25 0,26 0,-52 0,26 0,0 0,-25 0,25-25,-25 25,25-24,0 24,0-25,-26 25,26 0,0 0,-25 0,25 0,0-24,0 24,0 0,-26-25,26 25,-25 0,25-24,0 48,0-24,0 49,0-49,0 25,0-1,0-24,-25 0,25-24,0-1,25 25,-25 25,0-1,-25-24,-1 25,26-25,0 25,0-50,0 25,26-25,-1 1,0 24,-25-25,0 25,0 25,0-25,26 0,-26 0,0 0,25 0,-25 0,0 0,0 24,26-24,-26 0,25 0,-25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83548-C1E5-4D7F-8F9B-A211CF72082F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59B1-71D4-4B15-B4F1-81081E838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17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4 times the sum of 8</a:t>
            </a:r>
            <a:r>
              <a:rPr lang="en-US" baseline="0" dirty="0" smtClean="0"/>
              <a:t> and 6.  Divide the difference of that number and 4 by 13.  Square your result.  Subtract the square of 3.  (7)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2.) Start with three less than the quotient of 58 and 2.  Double it.  Find the difference of that number and 13.  Divide by 3.  Subtract the product of 2 and 3.  (7)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959B1-71D4-4B15-B4F1-81081E8385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9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E69A9D-CB6D-4492-BD89-C1C53C83F06C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B91F549-45A9-49A1-8C4E-B9F38FF113D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9" Type="http://schemas.openxmlformats.org/officeDocument/2006/relationships/image" Target="../media/image44.wmf"/><Relationship Id="rId21" Type="http://schemas.openxmlformats.org/officeDocument/2006/relationships/image" Target="../media/image36.wmf"/><Relationship Id="rId34" Type="http://schemas.openxmlformats.org/officeDocument/2006/relationships/image" Target="../media/image42.wmf"/><Relationship Id="rId42" Type="http://schemas.openxmlformats.org/officeDocument/2006/relationships/oleObject" Target="../embeddings/oleObject41.bin"/><Relationship Id="rId50" Type="http://schemas.openxmlformats.org/officeDocument/2006/relationships/image" Target="../media/image54.emf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9" Type="http://schemas.openxmlformats.org/officeDocument/2006/relationships/image" Target="../media/image40.wmf"/><Relationship Id="rId11" Type="http://schemas.openxmlformats.org/officeDocument/2006/relationships/image" Target="../media/image32.wmf"/><Relationship Id="rId24" Type="http://schemas.openxmlformats.org/officeDocument/2006/relationships/oleObject" Target="../embeddings/oleObject30.bin"/><Relationship Id="rId32" Type="http://schemas.openxmlformats.org/officeDocument/2006/relationships/image" Target="../media/image41.wmf"/><Relationship Id="rId37" Type="http://schemas.openxmlformats.org/officeDocument/2006/relationships/image" Target="../media/image43.wmf"/><Relationship Id="rId40" Type="http://schemas.openxmlformats.org/officeDocument/2006/relationships/oleObject" Target="../embeddings/oleObject39.bin"/><Relationship Id="rId53" Type="http://schemas.openxmlformats.org/officeDocument/2006/relationships/slide" Target="slide7.xml"/><Relationship Id="rId5" Type="http://schemas.openxmlformats.org/officeDocument/2006/relationships/image" Target="../media/image30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32.bin"/><Relationship Id="rId36" Type="http://schemas.openxmlformats.org/officeDocument/2006/relationships/oleObject" Target="../embeddings/oleObject37.bin"/><Relationship Id="rId49" Type="http://schemas.openxmlformats.org/officeDocument/2006/relationships/customXml" Target="../ink/ink2.xml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5.wmf"/><Relationship Id="rId31" Type="http://schemas.openxmlformats.org/officeDocument/2006/relationships/oleObject" Target="../embeddings/oleObject34.bin"/><Relationship Id="rId44" Type="http://schemas.openxmlformats.org/officeDocument/2006/relationships/customXml" Target="../ink/ink1.xml"/><Relationship Id="rId52" Type="http://schemas.openxmlformats.org/officeDocument/2006/relationships/slide" Target="slide6.xml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33.bin"/><Relationship Id="rId35" Type="http://schemas.openxmlformats.org/officeDocument/2006/relationships/oleObject" Target="../embeddings/oleObject36.bin"/><Relationship Id="rId43" Type="http://schemas.openxmlformats.org/officeDocument/2006/relationships/image" Target="../media/image45.wmf"/><Relationship Id="rId48" Type="http://schemas.openxmlformats.org/officeDocument/2006/relationships/image" Target="../media/image53.emf"/><Relationship Id="rId8" Type="http://schemas.openxmlformats.org/officeDocument/2006/relationships/oleObject" Target="../embeddings/oleObject22.bin"/><Relationship Id="rId51" Type="http://schemas.openxmlformats.org/officeDocument/2006/relationships/slide" Target="slide2.xml"/><Relationship Id="rId3" Type="http://schemas.openxmlformats.org/officeDocument/2006/relationships/image" Target="../media/image52.png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33" Type="http://schemas.openxmlformats.org/officeDocument/2006/relationships/oleObject" Target="../embeddings/oleObject35.bin"/><Relationship Id="rId38" Type="http://schemas.openxmlformats.org/officeDocument/2006/relationships/oleObject" Target="../embeddings/oleObject38.bin"/><Relationship Id="rId20" Type="http://schemas.openxmlformats.org/officeDocument/2006/relationships/oleObject" Target="../embeddings/oleObject28.bin"/><Relationship Id="rId41" Type="http://schemas.openxmlformats.org/officeDocument/2006/relationships/oleObject" Target="../embeddings/oleObject4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slide" Target="slide2.xml"/><Relationship Id="rId18" Type="http://schemas.openxmlformats.org/officeDocument/2006/relationships/image" Target="../media/image18.png"/><Relationship Id="rId3" Type="http://schemas.openxmlformats.org/officeDocument/2006/relationships/image" Target="../media/image23.png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1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slide" Target="slide7.xml"/><Relationship Id="rId10" Type="http://schemas.openxmlformats.org/officeDocument/2006/relationships/image" Target="../media/image10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6.bin"/><Relationship Id="rId1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slide" Target="slide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slide" Target="slide6.xml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0"/>
            <a:ext cx="7406640" cy="783102"/>
          </a:xfrm>
        </p:spPr>
        <p:txBody>
          <a:bodyPr/>
          <a:lstStyle/>
          <a:p>
            <a:r>
              <a:rPr lang="en-US" dirty="0" smtClean="0"/>
              <a:t>Tuesday, January 15, 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914400"/>
                <a:ext cx="7406640" cy="58674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 &amp; 2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7-4: Parallel Lines &amp; Proportional Parts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</a:t>
                </a:r>
                <a:r>
                  <a:rPr lang="en-US" dirty="0" smtClean="0"/>
                  <a:t>: Start </a:t>
                </a:r>
                <a:r>
                  <a:rPr lang="en-US" dirty="0" smtClean="0"/>
                  <a:t>§7-4 </a:t>
                </a:r>
                <a:r>
                  <a:rPr lang="en-US" dirty="0" smtClean="0"/>
                  <a:t>problems in </a:t>
                </a:r>
                <a:r>
                  <a:rPr lang="en-US" dirty="0" err="1" smtClean="0"/>
                  <a:t>Ch</a:t>
                </a:r>
                <a:r>
                  <a:rPr lang="en-US" dirty="0" smtClean="0"/>
                  <a:t> 7 Packet </a:t>
                </a:r>
                <a:r>
                  <a:rPr lang="en-US" dirty="0" smtClean="0"/>
                  <a:t>2</a:t>
                </a:r>
              </a:p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14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−69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+27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Calculate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:</a:t>
                </a:r>
              </a:p>
              <a:p>
                <a:pPr marL="541782" indent="-514350">
                  <a:buAutoNum type="arabicParenR"/>
                </a:pPr>
                <a:endParaRPr lang="en-US" dirty="0" smtClean="0"/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Classify the special quadrilateral shown.  Provide a theorem, postulate, or definition that supports your answer.</a:t>
                </a:r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pPr marL="541782" indent="-514350">
                  <a:buAutoNum type="arabicParenR"/>
                </a:pPr>
                <a:endParaRPr lang="en-US" dirty="0" smtClean="0"/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914400"/>
                <a:ext cx="7406640" cy="5867400"/>
              </a:xfrm>
              <a:blipFill rotWithShape="1">
                <a:blip r:embed="rId3"/>
                <a:stretch>
                  <a:fillRect l="-905" t="-2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6700911" y="2865120"/>
            <a:ext cx="1828800" cy="1371600"/>
          </a:xfrm>
          <a:prstGeom prst="triangl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1"/>
            <a:endCxn id="4" idx="5"/>
          </p:cNvCxnSpPr>
          <p:nvPr/>
        </p:nvCxnSpPr>
        <p:spPr>
          <a:xfrm>
            <a:off x="7158111" y="3550920"/>
            <a:ext cx="9144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Isosceles Triangle 6"/>
          <p:cNvSpPr/>
          <p:nvPr/>
        </p:nvSpPr>
        <p:spPr>
          <a:xfrm rot="5400000">
            <a:off x="7539111" y="3471789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5400000">
            <a:off x="7580142" y="416052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310511" y="31699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34311" y="32461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29511" y="37795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3311" y="38557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767711" y="31699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224911" y="385572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700911" y="4252601"/>
                <a:ext cx="1828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/>
                        </a:rPr>
                        <m:t>3</m:t>
                      </m:r>
                      <m:r>
                        <a:rPr lang="en-US" b="0" i="1" dirty="0" smtClean="0">
                          <a:latin typeface="Cambria Math"/>
                        </a:rPr>
                        <m:t>𝑥</m:t>
                      </m:r>
                      <m:r>
                        <a:rPr lang="en-US" b="0" i="1" dirty="0" smtClean="0">
                          <a:latin typeface="Cambria Math"/>
                        </a:rPr>
                        <m:t>−12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911" y="4252601"/>
                <a:ext cx="18288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7145802" y="3562588"/>
                <a:ext cx="9267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5802" y="3562588"/>
                <a:ext cx="92670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3581400" y="5410200"/>
            <a:ext cx="3424311" cy="1143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3581400" y="5410200"/>
            <a:ext cx="3424311" cy="114300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581400" y="5410200"/>
            <a:ext cx="3424311" cy="114300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096000" y="617220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419600" y="563880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81786" y="562737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343400" y="6172200"/>
            <a:ext cx="1524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74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14313"/>
            <a:ext cx="7793037" cy="1462087"/>
          </a:xfrm>
        </p:spPr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69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In the diagram,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𝐹𝐽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𝐺𝐼</m:t>
                        </m:r>
                      </m:e>
                    </m:acc>
                  </m:oMath>
                </a14:m>
                <a:r>
                  <a:rPr lang="en-US" dirty="0" smtClean="0"/>
                  <a:t>.  </a:t>
                </a:r>
                <a:r>
                  <a:rPr lang="en-US" dirty="0"/>
                  <a:t>Find the values of the variables.</a:t>
                </a:r>
              </a:p>
            </p:txBody>
          </p:sp>
        </mc:Choice>
        <mc:Fallback xmlns="">
          <p:sp>
            <p:nvSpPr>
              <p:cNvPr id="296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1525" r="-3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701" name="AutoShape 5"/>
          <p:cNvSpPr>
            <a:spLocks noChangeArrowheads="1"/>
          </p:cNvSpPr>
          <p:nvPr/>
        </p:nvSpPr>
        <p:spPr bwMode="auto">
          <a:xfrm rot="5400000">
            <a:off x="1951037" y="3146425"/>
            <a:ext cx="1600200" cy="1676400"/>
          </a:xfrm>
          <a:prstGeom prst="triangle">
            <a:avLst>
              <a:gd name="adj" fmla="val 22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179637" y="322262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103437" y="45180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70037" y="46704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J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722437" y="28416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027237" y="2932113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3551237" y="33750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2636837" y="30702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8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636837" y="38322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x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560637" y="43656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12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874837" y="3160713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2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2103437" y="36798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y</a:t>
            </a: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1951037" y="4594225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865437" y="3756025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1951037" y="49752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3779837" y="36798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646237" y="36798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9</a:t>
            </a:r>
          </a:p>
        </p:txBody>
      </p:sp>
      <p:graphicFrame>
        <p:nvGraphicFramePr>
          <p:cNvPr id="29740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275794"/>
              </p:ext>
            </p:extLst>
          </p:nvPr>
        </p:nvGraphicFramePr>
        <p:xfrm>
          <a:off x="7040562" y="3070225"/>
          <a:ext cx="36671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7"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2" y="3070225"/>
                        <a:ext cx="366713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1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969895"/>
              </p:ext>
            </p:extLst>
          </p:nvPr>
        </p:nvGraphicFramePr>
        <p:xfrm>
          <a:off x="7391400" y="3405188"/>
          <a:ext cx="306387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8" name="Equation" r:id="rId6" imgW="126720" imgH="114120" progId="Equation.DSMT4">
                  <p:embed/>
                </p:oleObj>
              </mc:Choice>
              <mc:Fallback>
                <p:oleObj name="Equation" r:id="rId6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405188"/>
                        <a:ext cx="306387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2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83545"/>
              </p:ext>
            </p:extLst>
          </p:nvPr>
        </p:nvGraphicFramePr>
        <p:xfrm>
          <a:off x="7783512" y="3116263"/>
          <a:ext cx="100965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9" name="Equation" r:id="rId8" imgW="419040" imgH="393480" progId="Equation.DSMT4">
                  <p:embed/>
                </p:oleObj>
              </mc:Choice>
              <mc:Fallback>
                <p:oleObj name="Equation" r:id="rId8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3512" y="3116263"/>
                        <a:ext cx="1009650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3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98574"/>
              </p:ext>
            </p:extLst>
          </p:nvPr>
        </p:nvGraphicFramePr>
        <p:xfrm>
          <a:off x="7116762" y="4257675"/>
          <a:ext cx="3063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6762" y="4257675"/>
                        <a:ext cx="306388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4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413195"/>
              </p:ext>
            </p:extLst>
          </p:nvPr>
        </p:nvGraphicFramePr>
        <p:xfrm>
          <a:off x="7437437" y="4289425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Equation" r:id="rId12" imgW="126720" imgH="114120" progId="Equation.DSMT4">
                  <p:embed/>
                </p:oleObj>
              </mc:Choice>
              <mc:Fallback>
                <p:oleObj name="Equation" r:id="rId12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437" y="4289425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5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84195"/>
              </p:ext>
            </p:extLst>
          </p:nvPr>
        </p:nvGraphicFramePr>
        <p:xfrm>
          <a:off x="7818437" y="4213225"/>
          <a:ext cx="11588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Equation" r:id="rId14" imgW="482400" imgH="177480" progId="Equation.DSMT4">
                  <p:embed/>
                </p:oleObj>
              </mc:Choice>
              <mc:Fallback>
                <p:oleObj name="Equation" r:id="rId14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8437" y="4213225"/>
                        <a:ext cx="115887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6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797539"/>
              </p:ext>
            </p:extLst>
          </p:nvPr>
        </p:nvGraphicFramePr>
        <p:xfrm>
          <a:off x="6813550" y="4518025"/>
          <a:ext cx="7000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Equation" r:id="rId16" imgW="291960" imgH="177480" progId="Equation.DSMT4">
                  <p:embed/>
                </p:oleObj>
              </mc:Choice>
              <mc:Fallback>
                <p:oleObj name="Equation" r:id="rId16" imgW="291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4518025"/>
                        <a:ext cx="700087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7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987274"/>
              </p:ext>
            </p:extLst>
          </p:nvPr>
        </p:nvGraphicFramePr>
        <p:xfrm>
          <a:off x="8275637" y="4518025"/>
          <a:ext cx="7000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Equation" r:id="rId18" imgW="291960" imgH="177480" progId="Equation.DSMT4">
                  <p:embed/>
                </p:oleObj>
              </mc:Choice>
              <mc:Fallback>
                <p:oleObj name="Equation" r:id="rId18" imgW="291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637" y="4518025"/>
                        <a:ext cx="7000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8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98363"/>
              </p:ext>
            </p:extLst>
          </p:nvPr>
        </p:nvGraphicFramePr>
        <p:xfrm>
          <a:off x="7543800" y="5051425"/>
          <a:ext cx="11874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5" name="Equation" r:id="rId20" imgW="495000" imgH="177480" progId="Equation.DSMT4">
                  <p:embed/>
                </p:oleObj>
              </mc:Choice>
              <mc:Fallback>
                <p:oleObj name="Equation" r:id="rId20" imgW="495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051425"/>
                        <a:ext cx="118745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49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652141"/>
              </p:ext>
            </p:extLst>
          </p:nvPr>
        </p:nvGraphicFramePr>
        <p:xfrm>
          <a:off x="7437437" y="4943475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Equation" r:id="rId22" imgW="139680" imgH="393480" progId="Equation.DSMT4">
                  <p:embed/>
                </p:oleObj>
              </mc:Choice>
              <mc:Fallback>
                <p:oleObj name="Equation" r:id="rId22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437" y="4943475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289356"/>
              </p:ext>
            </p:extLst>
          </p:nvPr>
        </p:nvGraphicFramePr>
        <p:xfrm>
          <a:off x="8428037" y="4975225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Equation" r:id="rId24" imgW="139680" imgH="393480" progId="Equation.DSMT4">
                  <p:embed/>
                </p:oleObj>
              </mc:Choice>
              <mc:Fallback>
                <p:oleObj name="Equation" r:id="rId24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8037" y="4975225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1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435799"/>
              </p:ext>
            </p:extLst>
          </p:nvPr>
        </p:nvGraphicFramePr>
        <p:xfrm>
          <a:off x="7312025" y="5715000"/>
          <a:ext cx="18319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26" imgW="838080" imgH="393480" progId="Equation.DSMT4">
                  <p:embed/>
                </p:oleObj>
              </mc:Choice>
              <mc:Fallback>
                <p:oleObj name="Equation" r:id="rId26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2025" y="5715000"/>
                        <a:ext cx="1831975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2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60140"/>
              </p:ext>
            </p:extLst>
          </p:nvPr>
        </p:nvGraphicFramePr>
        <p:xfrm>
          <a:off x="4394200" y="2871788"/>
          <a:ext cx="39687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28" imgW="164880" imgH="393480" progId="Equation.DSMT4">
                  <p:embed/>
                </p:oleObj>
              </mc:Choice>
              <mc:Fallback>
                <p:oleObj name="Equation" r:id="rId28" imgW="164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871788"/>
                        <a:ext cx="396875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88453"/>
              </p:ext>
            </p:extLst>
          </p:nvPr>
        </p:nvGraphicFramePr>
        <p:xfrm>
          <a:off x="4759325" y="3206750"/>
          <a:ext cx="306387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30" imgW="126720" imgH="114120" progId="Equation.DSMT4">
                  <p:embed/>
                </p:oleObj>
              </mc:Choice>
              <mc:Fallback>
                <p:oleObj name="Equation" r:id="rId30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3206750"/>
                        <a:ext cx="306387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4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52698"/>
              </p:ext>
            </p:extLst>
          </p:nvPr>
        </p:nvGraphicFramePr>
        <p:xfrm>
          <a:off x="5075237" y="2917825"/>
          <a:ext cx="48895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Equation" r:id="rId31" imgW="203040" imgH="393480" progId="Equation.DSMT4">
                  <p:embed/>
                </p:oleObj>
              </mc:Choice>
              <mc:Fallback>
                <p:oleObj name="Equation" r:id="rId31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7" y="2917825"/>
                        <a:ext cx="488950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5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30720"/>
              </p:ext>
            </p:extLst>
          </p:nvPr>
        </p:nvGraphicFramePr>
        <p:xfrm>
          <a:off x="4438650" y="3754438"/>
          <a:ext cx="398462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Equation" r:id="rId33" imgW="164880" imgH="393480" progId="Equation.DSMT4">
                  <p:embed/>
                </p:oleObj>
              </mc:Choice>
              <mc:Fallback>
                <p:oleObj name="Equation" r:id="rId33" imgW="164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754438"/>
                        <a:ext cx="398462" cy="947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286122"/>
              </p:ext>
            </p:extLst>
          </p:nvPr>
        </p:nvGraphicFramePr>
        <p:xfrm>
          <a:off x="4805362" y="4090987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Equation" r:id="rId35" imgW="126720" imgH="114120" progId="Equation.DSMT4">
                  <p:embed/>
                </p:oleObj>
              </mc:Choice>
              <mc:Fallback>
                <p:oleObj name="Equation" r:id="rId35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2" y="4090987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57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826407"/>
              </p:ext>
            </p:extLst>
          </p:nvPr>
        </p:nvGraphicFramePr>
        <p:xfrm>
          <a:off x="5075237" y="3832225"/>
          <a:ext cx="3651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4" name="Equation" r:id="rId36" imgW="152280" imgH="393480" progId="Equation.DSMT4">
                  <p:embed/>
                </p:oleObj>
              </mc:Choice>
              <mc:Fallback>
                <p:oleObj name="Equation" r:id="rId36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7" y="3832225"/>
                        <a:ext cx="3651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60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317274"/>
              </p:ext>
            </p:extLst>
          </p:nvPr>
        </p:nvGraphicFramePr>
        <p:xfrm>
          <a:off x="4897437" y="4822825"/>
          <a:ext cx="12176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" name="Equation" r:id="rId38" imgW="507960" imgH="203040" progId="Equation.DSMT4">
                  <p:embed/>
                </p:oleObj>
              </mc:Choice>
              <mc:Fallback>
                <p:oleObj name="Equation" r:id="rId38" imgW="507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7" y="4822825"/>
                        <a:ext cx="121761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6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41087"/>
              </p:ext>
            </p:extLst>
          </p:nvPr>
        </p:nvGraphicFramePr>
        <p:xfrm>
          <a:off x="4805362" y="4745037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6" name="Equation" r:id="rId40" imgW="139680" imgH="393480" progId="Equation.DSMT4">
                  <p:embed/>
                </p:oleObj>
              </mc:Choice>
              <mc:Fallback>
                <p:oleObj name="Equation" r:id="rId40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2" y="4745037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6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295571"/>
              </p:ext>
            </p:extLst>
          </p:nvPr>
        </p:nvGraphicFramePr>
        <p:xfrm>
          <a:off x="5795962" y="4776787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7" name="Equation" r:id="rId41" imgW="139680" imgH="393480" progId="Equation.DSMT4">
                  <p:embed/>
                </p:oleObj>
              </mc:Choice>
              <mc:Fallback>
                <p:oleObj name="Equation" r:id="rId41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2" y="4776787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6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778865"/>
              </p:ext>
            </p:extLst>
          </p:nvPr>
        </p:nvGraphicFramePr>
        <p:xfrm>
          <a:off x="4667250" y="5516563"/>
          <a:ext cx="18589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8" name="Equation" r:id="rId42" imgW="850680" imgH="393480" progId="Equation.DSMT4">
                  <p:embed/>
                </p:oleObj>
              </mc:Choice>
              <mc:Fallback>
                <p:oleObj name="Equation" r:id="rId42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5516563"/>
                        <a:ext cx="1858962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29738" name="Ink 4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41500" y="4208463"/>
              <a:ext cx="125412" cy="80962"/>
            </p14:xfrm>
          </p:contentPart>
        </mc:Choice>
        <mc:Fallback xmlns="">
          <p:pic>
            <p:nvPicPr>
              <p:cNvPr id="29738" name="Ink 4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1823892" y="4190831"/>
                <a:ext cx="160628" cy="1162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29739" name="Ink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92325" y="4181475"/>
              <a:ext cx="142875" cy="80963"/>
            </p14:xfrm>
          </p:contentPart>
        </mc:Choice>
        <mc:Fallback xmlns="">
          <p:pic>
            <p:nvPicPr>
              <p:cNvPr id="29739" name="Ink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074691" y="4163843"/>
                <a:ext cx="178144" cy="116227"/>
              </a:xfrm>
              <a:prstGeom prst="rect">
                <a:avLst/>
              </a:prstGeom>
            </p:spPr>
          </p:pic>
        </mc:Fallback>
      </mc:AlternateContent>
      <p:sp>
        <p:nvSpPr>
          <p:cNvPr id="48" name="Rectangle 47">
            <a:hlinkClick r:id="rId51" action="ppaction://hlinksldjump"/>
          </p:cNvPr>
          <p:cNvSpPr/>
          <p:nvPr/>
        </p:nvSpPr>
        <p:spPr bwMode="auto">
          <a:xfrm>
            <a:off x="35052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Triangle Proportionality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Theorem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>
            <a:hlinkClick r:id="rId52" action="ppaction://hlinksldjump"/>
          </p:cNvPr>
          <p:cNvSpPr/>
          <p:nvPr/>
        </p:nvSpPr>
        <p:spPr bwMode="auto">
          <a:xfrm>
            <a:off x="53340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 Parallel Lines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Intersecting 2 Transversals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>
            <a:hlinkClick r:id="rId53" action="ppaction://hlinksldjump"/>
          </p:cNvPr>
          <p:cNvSpPr/>
          <p:nvPr/>
        </p:nvSpPr>
        <p:spPr bwMode="auto">
          <a:xfrm>
            <a:off x="7162800" y="76200"/>
            <a:ext cx="19050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A Ray Bisecting an Angle of a Triangle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17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7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7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7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7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9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97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9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7273691" y="4572000"/>
            <a:ext cx="6858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6206891" y="4572000"/>
            <a:ext cx="6858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7273691" y="3962400"/>
            <a:ext cx="6858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6206891" y="3962400"/>
            <a:ext cx="6858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6990556" y="2173287"/>
            <a:ext cx="1371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656556" y="2630487"/>
            <a:ext cx="4267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656556" y="2249487"/>
            <a:ext cx="44196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2549291" y="3429000"/>
            <a:ext cx="1828800" cy="23622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266156" y="1792287"/>
            <a:ext cx="52578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cs typeface="Times New Roman" pitchFamily="18" charset="0"/>
              </a:rPr>
              <a:t>§7.4 Parallel Lines &amp; Proportional Parts</a:t>
            </a:r>
            <a:endParaRPr lang="en-US" sz="4000" dirty="0">
              <a:cs typeface="Times New Roman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78091" y="5729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168291" y="5729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082691" y="3200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006491" y="5029200"/>
            <a:ext cx="60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arrow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3082691" y="5029200"/>
            <a:ext cx="914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3512904" y="5791200"/>
            <a:ext cx="92075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non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549291" y="5029200"/>
            <a:ext cx="2133600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006491" y="5029200"/>
            <a:ext cx="609600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non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524016" y="5791200"/>
            <a:ext cx="92075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non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4835291" y="4572000"/>
            <a:ext cx="9144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473091" y="4572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997091" y="464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4073291" y="5029200"/>
            <a:ext cx="304800" cy="7620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3463691" y="3429000"/>
            <a:ext cx="609600" cy="16002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H="1">
            <a:off x="2549291" y="5029200"/>
            <a:ext cx="304800" cy="7620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H="1">
            <a:off x="2854091" y="3429000"/>
            <a:ext cx="609600" cy="16002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956" y="1143000"/>
            <a:ext cx="7812088" cy="2020887"/>
          </a:xfrm>
        </p:spPr>
        <p:txBody>
          <a:bodyPr/>
          <a:lstStyle/>
          <a:p>
            <a:r>
              <a:rPr lang="en-US" dirty="0"/>
              <a:t>Theorem: Triangle Proportionality Theorem</a:t>
            </a:r>
          </a:p>
          <a:p>
            <a:pPr lvl="1"/>
            <a:r>
              <a:rPr lang="en-US" dirty="0"/>
              <a:t>If a line parallel to one side of a triangle intersects the other two sides, then it divides the two sides proportionally.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825891" y="3973381"/>
                <a:ext cx="2544041" cy="1044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𝐸𝐶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𝐵𝐸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𝐴𝐷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𝐵𝐷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5891" y="3973381"/>
                <a:ext cx="2544041" cy="104483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hlinkClick r:id="rId5" action="ppaction://hlinksldjump"/>
          </p:cNvPr>
          <p:cNvSpPr/>
          <p:nvPr/>
        </p:nvSpPr>
        <p:spPr bwMode="auto">
          <a:xfrm>
            <a:off x="58674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Ex. 3</a:t>
            </a:r>
          </a:p>
        </p:txBody>
      </p:sp>
      <p:sp>
        <p:nvSpPr>
          <p:cNvPr id="34" name="Rectangle 33">
            <a:hlinkClick r:id="rId6" action="ppaction://hlinksldjump"/>
          </p:cNvPr>
          <p:cNvSpPr/>
          <p:nvPr/>
        </p:nvSpPr>
        <p:spPr bwMode="auto">
          <a:xfrm>
            <a:off x="69342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 4</a:t>
            </a:r>
          </a:p>
        </p:txBody>
      </p:sp>
      <p:sp>
        <p:nvSpPr>
          <p:cNvPr id="35" name="Rectangle 34">
            <a:hlinkClick r:id="rId7" action="ppaction://hlinksldjump"/>
          </p:cNvPr>
          <p:cNvSpPr/>
          <p:nvPr/>
        </p:nvSpPr>
        <p:spPr bwMode="auto">
          <a:xfrm>
            <a:off x="8018318" y="0"/>
            <a:ext cx="1125682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Ex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46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 animBg="1"/>
      <p:bldP spid="8218" grpId="0" animBg="1"/>
      <p:bldP spid="8216" grpId="0" animBg="1"/>
      <p:bldP spid="8215" grpId="0" animBg="1"/>
      <p:bldP spid="8214" grpId="0" animBg="1"/>
      <p:bldP spid="8213" grpId="0" animBg="1"/>
      <p:bldP spid="8207" grpId="0" animBg="1"/>
      <p:bldP spid="8200" grpId="0" animBg="1"/>
      <p:bldP spid="8201" grpId="0" animBg="1"/>
      <p:bldP spid="8201" grpId="1" animBg="1"/>
      <p:bldP spid="8202" grpId="0" animBg="1"/>
      <p:bldP spid="8202" grpId="1" animBg="1"/>
      <p:bldP spid="8203" grpId="0" animBg="1"/>
      <p:bldP spid="8203" grpId="1" animBg="1"/>
      <p:bldP spid="8204" grpId="0" animBg="1"/>
      <p:bldP spid="8205" grpId="0" animBg="1"/>
      <p:bldP spid="8206" grpId="0" animBg="1"/>
      <p:bldP spid="8208" grpId="0" animBg="1"/>
      <p:bldP spid="8209" grpId="0"/>
      <p:bldP spid="8210" grpId="0"/>
      <p:bldP spid="8217" grpId="0" animBg="1"/>
      <p:bldP spid="8220" grpId="0" animBg="1"/>
      <p:bldP spid="8221" grpId="0" animBg="1"/>
      <p:bldP spid="8222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In the diagram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𝐸𝐷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:r>
                  <a:rPr lang="en-US" i="1" dirty="0"/>
                  <a:t>BD</a:t>
                </a:r>
                <a:r>
                  <a:rPr lang="en-US" dirty="0"/>
                  <a:t> = 8, </a:t>
                </a:r>
                <a:r>
                  <a:rPr lang="en-US" i="1" dirty="0"/>
                  <a:t>DC</a:t>
                </a:r>
                <a:r>
                  <a:rPr lang="en-US" dirty="0"/>
                  <a:t> = 4, and </a:t>
                </a:r>
                <a:r>
                  <a:rPr lang="en-US" i="1" dirty="0"/>
                  <a:t>AE</a:t>
                </a:r>
                <a:r>
                  <a:rPr lang="en-US" dirty="0"/>
                  <a:t>= 12.  What is the length </a:t>
                </a:r>
                <a:r>
                  <a:rPr lang="en-US" dirty="0" smtClean="0"/>
                  <a:t>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𝐸𝐶</m:t>
                        </m:r>
                      </m:e>
                    </m:acc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1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1447800" y="2971800"/>
            <a:ext cx="2743200" cy="1447800"/>
          </a:xfrm>
          <a:prstGeom prst="triangle">
            <a:avLst>
              <a:gd name="adj" fmla="val 3622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981200" y="3657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6764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860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2004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114800" y="4205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286000" y="3657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24384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592717" y="2788443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Using the Triangle Proportionality Theorem, we have:</a:t>
            </a:r>
          </a:p>
        </p:txBody>
      </p:sp>
      <p:graphicFrame>
        <p:nvGraphicFramePr>
          <p:cNvPr id="923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804122"/>
              </p:ext>
            </p:extLst>
          </p:nvPr>
        </p:nvGraphicFramePr>
        <p:xfrm>
          <a:off x="5551488" y="3276600"/>
          <a:ext cx="12430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" imgW="672840" imgH="393480" progId="Equation.DSMT4">
                  <p:embed/>
                </p:oleObj>
              </mc:Choice>
              <mc:Fallback>
                <p:oleObj name="Equation" r:id="rId4" imgW="672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488" y="3276600"/>
                        <a:ext cx="1243012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5562600" y="32766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981200" y="2971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4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5562600" y="37338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447800" y="3733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8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7338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581400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12</a:t>
            </a:r>
          </a:p>
        </p:txBody>
      </p:sp>
      <p:graphicFrame>
        <p:nvGraphicFramePr>
          <p:cNvPr id="924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281095"/>
              </p:ext>
            </p:extLst>
          </p:nvPr>
        </p:nvGraphicFramePr>
        <p:xfrm>
          <a:off x="5756275" y="4191000"/>
          <a:ext cx="9858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6" imgW="533160" imgH="393480" progId="Equation.DSMT4">
                  <p:embed/>
                </p:oleObj>
              </mc:Choice>
              <mc:Fallback>
                <p:oleObj name="Equation" r:id="rId6" imgW="533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275" y="4191000"/>
                        <a:ext cx="985838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045418"/>
              </p:ext>
            </p:extLst>
          </p:nvPr>
        </p:nvGraphicFramePr>
        <p:xfrm>
          <a:off x="5699125" y="5018088"/>
          <a:ext cx="114935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8" imgW="622080" imgH="406080" progId="Equation.DSMT4">
                  <p:embed/>
                </p:oleObj>
              </mc:Choice>
              <mc:Fallback>
                <p:oleObj name="Equation" r:id="rId8" imgW="6220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5018088"/>
                        <a:ext cx="1149350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839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7341E-7 L 0.40834 0.051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00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555E-6 L 0.46667 -0.0043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29583 -0.004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2" grpId="0" animBg="1"/>
      <p:bldP spid="9233" grpId="0" animBg="1"/>
      <p:bldP spid="9237" grpId="0"/>
      <p:bldP spid="9239" grpId="0" animBg="1"/>
      <p:bldP spid="9235" grpId="0"/>
      <p:bldP spid="9235" grpId="1"/>
      <p:bldP spid="9240" grpId="0" animBg="1"/>
      <p:bldP spid="9234" grpId="0"/>
      <p:bldP spid="9234" grpId="1"/>
      <p:bldP spid="9241" grpId="0" animBg="1"/>
      <p:bldP spid="9236" grpId="0"/>
      <p:bldP spid="923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5173824" y="1999083"/>
            <a:ext cx="3512976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1774371" y="2527818"/>
            <a:ext cx="2340429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1905000" y="1981200"/>
            <a:ext cx="24003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2209800" y="1524000"/>
            <a:ext cx="5943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Theorem: Converse of the Triangle Proportionality Theorem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line divides two sides of a triangle proportionally, then that line is parallel to the third side.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17571" y="5143500"/>
            <a:ext cx="511629" cy="4209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374571" y="5143500"/>
            <a:ext cx="587829" cy="4209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517571" y="4533900"/>
            <a:ext cx="587829" cy="442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374571" y="4533900"/>
            <a:ext cx="587829" cy="442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1240971" y="3314700"/>
            <a:ext cx="1828800" cy="23622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917371" y="56769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936171" y="56769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1012371" y="4914900"/>
            <a:ext cx="2133600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5431971" y="5067300"/>
            <a:ext cx="9144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317171" y="45339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688771" y="44577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2764971" y="4914900"/>
            <a:ext cx="304800" cy="7620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155371" y="3314700"/>
            <a:ext cx="609600" cy="16002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H="1">
            <a:off x="1240971" y="4914900"/>
            <a:ext cx="304800" cy="7620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1545771" y="3314700"/>
            <a:ext cx="609600" cy="16002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>
            <a:off x="6705600" y="3529013"/>
            <a:ext cx="1828800" cy="23622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1774371" y="31623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7315200" y="32242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8610600" y="57388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6400800" y="5738813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781800" y="4595813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2">
                    <a:lumMod val="75000"/>
                  </a:schemeClr>
                </a:solidFill>
              </a:rPr>
              <a:t>D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153400" y="4519613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7239000" y="4976813"/>
            <a:ext cx="609600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non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7696200" y="5891213"/>
            <a:ext cx="92075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non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6477000" y="4976813"/>
            <a:ext cx="2133600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971800" y="4519613"/>
                <a:ext cx="2544041" cy="1044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𝐸𝐶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𝐵𝐸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𝐴𝐷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𝐵𝐷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519613"/>
                <a:ext cx="2544041" cy="104483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494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2" grpId="0" animBg="1"/>
      <p:bldP spid="14371" grpId="0" animBg="1"/>
      <p:bldP spid="14370" grpId="0" animBg="1"/>
      <p:bldP spid="1436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/>
      <p:bldP spid="14346" grpId="0"/>
      <p:bldP spid="14350" grpId="0" animBg="1"/>
      <p:bldP spid="14353" grpId="0" animBg="1"/>
      <p:bldP spid="14354" grpId="0"/>
      <p:bldP spid="14355" grpId="0"/>
      <p:bldP spid="14357" grpId="0" animBg="1"/>
      <p:bldP spid="14358" grpId="0" animBg="1"/>
      <p:bldP spid="14359" grpId="0" animBg="1"/>
      <p:bldP spid="14360" grpId="0" animBg="1"/>
      <p:bldP spid="14361" grpId="0" animBg="1"/>
      <p:bldP spid="14363" grpId="0"/>
      <p:bldP spid="14364" grpId="0"/>
      <p:bldP spid="14365" grpId="0"/>
      <p:bldP spid="14366" grpId="0"/>
      <p:bldP spid="14367" grpId="0"/>
      <p:bldP spid="14368" grpId="0"/>
      <p:bldP spid="14351" grpId="0" animBg="1"/>
      <p:bldP spid="14352" grpId="0" animBg="1"/>
      <p:bldP spid="14362" grpId="0" animBg="1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Example 2. Determine </a:t>
                </a:r>
                <a:r>
                  <a:rPr lang="en-US" dirty="0"/>
                  <a:t>whether or </a:t>
                </a:r>
                <a:r>
                  <a:rPr lang="en-US" dirty="0" smtClean="0"/>
                  <a:t>not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𝑀𝑁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𝐺𝐻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171" t="-15426" b="-32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5" name="AutoShape 5"/>
          <p:cNvSpPr>
            <a:spLocks noChangeArrowheads="1"/>
          </p:cNvSpPr>
          <p:nvPr/>
        </p:nvSpPr>
        <p:spPr bwMode="auto">
          <a:xfrm rot="-5606907">
            <a:off x="1409700" y="2324100"/>
            <a:ext cx="1828800" cy="2514600"/>
          </a:xfrm>
          <a:prstGeom prst="triangle">
            <a:avLst>
              <a:gd name="adj" fmla="val 3178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2590800" y="3124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838200" y="3962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L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505200" y="4343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505200" y="2209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86000" y="426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362200" y="2743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M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600200" y="3200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56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6764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48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895600" y="251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21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971800" y="4343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76" name="Text Box 16"/>
              <p:cNvSpPr txBox="1">
                <a:spLocks noChangeArrowheads="1"/>
              </p:cNvSpPr>
              <p:nvPr/>
            </p:nvSpPr>
            <p:spPr bwMode="auto">
              <a:xfrm>
                <a:off x="4038600" y="2133600"/>
                <a:ext cx="4648200" cy="7629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By the Converse of the Triangle Proportionality Theorem, if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𝐿𝑀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𝑀𝐺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𝐿𝑁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𝑁𝐻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𝑀𝑁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𝐺𝐻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376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38600" y="2133600"/>
                <a:ext cx="4648200" cy="762966"/>
              </a:xfrm>
              <a:prstGeom prst="rect">
                <a:avLst/>
              </a:prstGeom>
              <a:blipFill rotWithShape="1">
                <a:blip r:embed="rId3"/>
                <a:stretch>
                  <a:fillRect l="-1181" t="-4000" r="-131" b="-400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5181600" y="344328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99" name="Text Box 39"/>
              <p:cNvSpPr txBox="1">
                <a:spLocks noChangeArrowheads="1"/>
              </p:cNvSpPr>
              <p:nvPr/>
            </p:nvSpPr>
            <p:spPr bwMode="auto">
              <a:xfrm>
                <a:off x="6248400" y="5562600"/>
                <a:ext cx="1981200" cy="5241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/>
                        </a:rPr>
                        <m:t>∴</m:t>
                      </m:r>
                      <m:acc>
                        <m:accPr>
                          <m:chr m:val="̅"/>
                          <m:ctrlPr>
                            <a:rPr lang="en-US" sz="2800" b="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0" i="1" dirty="0" smtClean="0">
                              <a:latin typeface="Cambria Math"/>
                            </a:rPr>
                            <m:t>𝑀𝑁</m:t>
                          </m:r>
                        </m:e>
                      </m:acc>
                      <m:r>
                        <a:rPr lang="en-US" sz="2800" i="1" dirty="0">
                          <a:latin typeface="Cambria Math"/>
                          <a:ea typeface="Cambria Math"/>
                        </a:rPr>
                        <m:t>∦</m:t>
                      </m:r>
                      <m:acc>
                        <m:accPr>
                          <m:chr m:val="̅"/>
                          <m:ctrlPr>
                            <a:rPr lang="en-US" sz="2800" b="0" i="1" dirty="0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0" i="1" dirty="0" smtClean="0">
                              <a:latin typeface="Cambria Math"/>
                              <a:ea typeface="Cambria Math"/>
                            </a:rPr>
                            <m:t>𝐺𝐻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399" name="Text 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48400" y="5562600"/>
                <a:ext cx="1981200" cy="52411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38600" y="3356630"/>
                <a:ext cx="266700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56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21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48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356630"/>
                <a:ext cx="2667000" cy="9105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62400" y="4352371"/>
                <a:ext cx="266700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56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21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÷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352371"/>
                <a:ext cx="2667000" cy="9105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477000" y="4365288"/>
                <a:ext cx="266700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48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÷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16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365288"/>
                <a:ext cx="2667000" cy="9105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038600" y="5302075"/>
                <a:ext cx="266700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02075"/>
                <a:ext cx="2667000" cy="9105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88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/>
      <p:bldP spid="15384" grpId="0"/>
      <p:bldP spid="15399" grpId="0"/>
      <p:bldP spid="2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2133600" y="1905000"/>
            <a:ext cx="6934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4724400" y="1371600"/>
            <a:ext cx="4267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1600200" y="1371600"/>
            <a:ext cx="30480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686800" cy="1524000"/>
          </a:xfrm>
        </p:spPr>
        <p:txBody>
          <a:bodyPr/>
          <a:lstStyle/>
          <a:p>
            <a:r>
              <a:rPr lang="en-US" dirty="0"/>
              <a:t>If three parallel lines intersect two transversals, then they divide the transversals proportionally.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V="1">
            <a:off x="2013857" y="3817629"/>
            <a:ext cx="228600" cy="2667000"/>
          </a:xfrm>
          <a:prstGeom prst="line">
            <a:avLst/>
          </a:prstGeom>
          <a:ln>
            <a:headEnd type="arrow" w="lg" len="lg"/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V="1">
            <a:off x="2090057" y="2903229"/>
            <a:ext cx="228600" cy="2667000"/>
          </a:xfrm>
          <a:prstGeom prst="line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V="1">
            <a:off x="3080657" y="3817629"/>
            <a:ext cx="228600" cy="2667000"/>
          </a:xfrm>
          <a:prstGeom prst="line">
            <a:avLst/>
          </a:prstGeom>
          <a:ln>
            <a:headEnd type="arrow" w="lg" len="lg"/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V="1">
            <a:off x="3156857" y="2903229"/>
            <a:ext cx="228600" cy="2667000"/>
          </a:xfrm>
          <a:prstGeom prst="line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V="1">
            <a:off x="4223657" y="3817629"/>
            <a:ext cx="228600" cy="2667000"/>
          </a:xfrm>
          <a:prstGeom prst="line">
            <a:avLst/>
          </a:prstGeom>
          <a:ln>
            <a:headEnd type="arrow" w="lg" len="lg"/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4299857" y="2903229"/>
            <a:ext cx="228600" cy="2667000"/>
          </a:xfrm>
          <a:prstGeom prst="line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1480457" y="3284229"/>
            <a:ext cx="4038600" cy="1371600"/>
          </a:xfrm>
          <a:prstGeom prst="line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V="1">
            <a:off x="1480457" y="5113029"/>
            <a:ext cx="3962400" cy="152400"/>
          </a:xfrm>
          <a:prstGeom prst="line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1861457" y="41224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995057" y="51130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F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852057" y="51892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1785257" y="51892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4147457" y="33604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3004457" y="3741429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5747657" y="4046229"/>
            <a:ext cx="5334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V="1">
            <a:off x="2166257" y="4046229"/>
            <a:ext cx="1143000" cy="381000"/>
          </a:xfrm>
          <a:prstGeom prst="line">
            <a:avLst/>
          </a:prstGeom>
          <a:ln w="57150">
            <a:solidFill>
              <a:srgbClr val="00B050"/>
            </a:solidFill>
            <a:headEnd/>
            <a:tailEnd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 flipV="1">
            <a:off x="3309257" y="3665229"/>
            <a:ext cx="1143000" cy="381000"/>
          </a:xfrm>
          <a:prstGeom prst="line">
            <a:avLst/>
          </a:prstGeom>
          <a:ln w="57150">
            <a:solidFill>
              <a:srgbClr val="00B050"/>
            </a:solidFill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flipV="1">
            <a:off x="2090057" y="5189229"/>
            <a:ext cx="1143000" cy="76200"/>
          </a:xfrm>
          <a:prstGeom prst="line">
            <a:avLst/>
          </a:prstGeom>
          <a:ln w="57150">
            <a:solidFill>
              <a:srgbClr val="FFC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V="1">
            <a:off x="3156857" y="5189229"/>
            <a:ext cx="1143000" cy="0"/>
          </a:xfrm>
          <a:prstGeom prst="line">
            <a:avLst/>
          </a:prstGeom>
          <a:ln w="57150">
            <a:solidFill>
              <a:srgbClr val="FFC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>
            <a:hlinkClick r:id="rId2" action="ppaction://hlinksldjump"/>
          </p:cNvPr>
          <p:cNvSpPr/>
          <p:nvPr/>
        </p:nvSpPr>
        <p:spPr bwMode="auto">
          <a:xfrm>
            <a:off x="58674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Ex. 3</a:t>
            </a:r>
          </a:p>
        </p:txBody>
      </p:sp>
      <p:sp>
        <p:nvSpPr>
          <p:cNvPr id="28" name="Rectangle 27">
            <a:hlinkClick r:id="rId3" action="ppaction://hlinksldjump"/>
          </p:cNvPr>
          <p:cNvSpPr/>
          <p:nvPr/>
        </p:nvSpPr>
        <p:spPr bwMode="auto">
          <a:xfrm>
            <a:off x="69342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 4</a:t>
            </a:r>
          </a:p>
        </p:txBody>
      </p:sp>
      <p:sp>
        <p:nvSpPr>
          <p:cNvPr id="29" name="Rectangle 28">
            <a:hlinkClick r:id="rId4" action="ppaction://hlinksldjump"/>
          </p:cNvPr>
          <p:cNvSpPr/>
          <p:nvPr/>
        </p:nvSpPr>
        <p:spPr bwMode="auto">
          <a:xfrm>
            <a:off x="8018318" y="0"/>
            <a:ext cx="1125682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Ex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84683" y="3500015"/>
                <a:ext cx="2628900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𝐷𝐸</m:t>
                          </m:r>
                        </m:den>
                      </m:f>
                      <m:r>
                        <a:rPr lang="en-US" sz="4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𝐸𝐹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683" y="3500015"/>
                <a:ext cx="2628900" cy="124482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1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 animBg="1"/>
      <p:bldP spid="25613" grpId="0" animBg="1"/>
      <p:bldP spid="25610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1" grpId="0" animBg="1"/>
      <p:bldP spid="25612" grpId="0" animBg="1"/>
      <p:bldP spid="25614" grpId="0"/>
      <p:bldP spid="25615" grpId="0"/>
      <p:bldP spid="25616" grpId="0"/>
      <p:bldP spid="25617" grpId="0"/>
      <p:bldP spid="25618" grpId="0"/>
      <p:bldP spid="25619" grpId="0"/>
      <p:bldP spid="25621" grpId="0" animBg="1"/>
      <p:bldP spid="25623" grpId="0" animBg="1"/>
      <p:bldP spid="25624" grpId="0" animBg="1"/>
      <p:bldP spid="25625" grpId="0" animBg="1"/>
      <p:bldP spid="25626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524000" y="2066244"/>
            <a:ext cx="7315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095500" y="1685244"/>
            <a:ext cx="67437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981200" y="1295400"/>
            <a:ext cx="46482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5914" y="1170100"/>
            <a:ext cx="8077200" cy="1411287"/>
          </a:xfrm>
        </p:spPr>
        <p:txBody>
          <a:bodyPr/>
          <a:lstStyle/>
          <a:p>
            <a:r>
              <a:rPr lang="en-US" sz="2800" dirty="0"/>
              <a:t>If a ray bisects an angle of a triangle, then it divides the opposite side into segments whose lengths are proportional to the lengths of the other two sides.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1447800" y="2980644"/>
            <a:ext cx="2819400" cy="1752600"/>
          </a:xfrm>
          <a:prstGeom prst="triangle">
            <a:avLst>
              <a:gd name="adj" fmla="val 3812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295400" y="473324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209800" y="267584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114800" y="473324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1447800" y="3361644"/>
            <a:ext cx="2514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048000" y="336164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6635" name="Arc 11"/>
          <p:cNvSpPr>
            <a:spLocks/>
          </p:cNvSpPr>
          <p:nvPr/>
        </p:nvSpPr>
        <p:spPr bwMode="auto">
          <a:xfrm>
            <a:off x="1905000" y="3971244"/>
            <a:ext cx="304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Arc 12"/>
          <p:cNvSpPr>
            <a:spLocks/>
          </p:cNvSpPr>
          <p:nvPr/>
        </p:nvSpPr>
        <p:spPr bwMode="auto">
          <a:xfrm rot="3209336">
            <a:off x="1981200" y="4428444"/>
            <a:ext cx="2286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4648200" y="3666444"/>
            <a:ext cx="457200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2514600" y="2980644"/>
            <a:ext cx="762000" cy="7620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3276600" y="3742644"/>
            <a:ext cx="990600" cy="9906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1447800" y="4733244"/>
            <a:ext cx="2819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1447800" y="2980644"/>
            <a:ext cx="1066800" cy="17526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6096000" y="3666444"/>
            <a:ext cx="533400" cy="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7162800" y="3666444"/>
            <a:ext cx="533400" cy="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6705600" y="3285444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339966"/>
                </a:solidFill>
              </a:rPr>
              <a:t>=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6019800" y="3163207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chemeClr val="accent1"/>
                </a:solidFill>
              </a:rPr>
              <a:t>AD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6019800" y="3620407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chemeClr val="accent4"/>
                </a:solidFill>
              </a:rPr>
              <a:t>AC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7086600" y="3163207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7010400" y="3620407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accent4"/>
                </a:solidFill>
              </a:rPr>
              <a:t>BC</a:t>
            </a:r>
          </a:p>
        </p:txBody>
      </p:sp>
      <p:sp>
        <p:nvSpPr>
          <p:cNvPr id="30" name="Rectangle 29">
            <a:hlinkClick r:id="rId2" action="ppaction://hlinksldjump"/>
          </p:cNvPr>
          <p:cNvSpPr/>
          <p:nvPr/>
        </p:nvSpPr>
        <p:spPr bwMode="auto">
          <a:xfrm>
            <a:off x="58674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Ex. 3</a:t>
            </a:r>
          </a:p>
        </p:txBody>
      </p:sp>
      <p:sp>
        <p:nvSpPr>
          <p:cNvPr id="31" name="Rectangle 30">
            <a:hlinkClick r:id="rId3" action="ppaction://hlinksldjump"/>
          </p:cNvPr>
          <p:cNvSpPr/>
          <p:nvPr/>
        </p:nvSpPr>
        <p:spPr bwMode="auto">
          <a:xfrm>
            <a:off x="6934200" y="0"/>
            <a:ext cx="990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Ex 4</a:t>
            </a:r>
          </a:p>
        </p:txBody>
      </p:sp>
      <p:sp>
        <p:nvSpPr>
          <p:cNvPr id="32" name="Rectangle 31">
            <a:hlinkClick r:id="rId4" action="ppaction://hlinksldjump"/>
          </p:cNvPr>
          <p:cNvSpPr/>
          <p:nvPr/>
        </p:nvSpPr>
        <p:spPr bwMode="auto">
          <a:xfrm>
            <a:off x="8018318" y="0"/>
            <a:ext cx="1125682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Ex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72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9" grpId="0" animBg="1"/>
      <p:bldP spid="26640" grpId="0" animBg="1"/>
      <p:bldP spid="26637" grpId="0" animBg="1"/>
      <p:bldP spid="26633" grpId="0" animBg="1"/>
      <p:bldP spid="26635" grpId="0" animBg="1"/>
      <p:bldP spid="26636" grpId="0" animBg="1"/>
      <p:bldP spid="26638" grpId="0" animBg="1"/>
      <p:bldP spid="26642" grpId="0" animBg="1"/>
      <p:bldP spid="26643" grpId="0" animBg="1"/>
      <p:bldP spid="26644" grpId="0" animBg="1"/>
      <p:bldP spid="26645" grpId="0" animBg="1"/>
      <p:bldP spid="26646" grpId="0" animBg="1"/>
      <p:bldP spid="26647" grpId="0" animBg="1"/>
      <p:bldP spid="26648" grpId="0"/>
      <p:bldP spid="26649" grpId="0"/>
      <p:bldP spid="26650" grpId="0"/>
      <p:bldP spid="26651" grpId="0"/>
      <p:bldP spid="266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14313"/>
            <a:ext cx="8029575" cy="1462087"/>
          </a:xfrm>
        </p:spPr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5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In the diagram,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∠1≅∠2≅∠3, </m:t>
                    </m:r>
                    <m:r>
                      <a:rPr lang="en-US" b="0" i="1" smtClean="0">
                        <a:latin typeface="Cambria Math"/>
                      </a:rPr>
                      <m:t>𝐴𝐵</m:t>
                    </m:r>
                    <m:r>
                      <a:rPr lang="en-US" b="0" i="1" smtClean="0">
                        <a:latin typeface="Cambria Math"/>
                      </a:rPr>
                      <m:t>=6,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𝐵𝐶</m:t>
                    </m:r>
                    <m:r>
                      <a:rPr lang="en-US" b="0" i="1" smtClean="0">
                        <a:latin typeface="Cambria Math"/>
                      </a:rPr>
                      <m:t>=9, </m:t>
                    </m:r>
                    <m:r>
                      <a:rPr lang="en-US" b="0" i="1" smtClean="0">
                        <a:latin typeface="Cambria Math"/>
                      </a:rPr>
                      <m:t>𝐸𝐹</m:t>
                    </m:r>
                    <m:r>
                      <a:rPr lang="en-US" b="0" i="1" smtClean="0">
                        <a:latin typeface="Cambria Math"/>
                      </a:rPr>
                      <m:t>=8.</m:t>
                    </m:r>
                  </m:oMath>
                </a14:m>
                <a:r>
                  <a:rPr lang="en-US" dirty="0" smtClean="0"/>
                  <a:t>   What </a:t>
                </a:r>
                <a:r>
                  <a:rPr lang="en-US" dirty="0"/>
                  <a:t>is </a:t>
                </a:r>
                <a:r>
                  <a:rPr lang="en-US" i="1" dirty="0"/>
                  <a:t>x</a:t>
                </a:r>
                <a:r>
                  <a:rPr lang="en-US" dirty="0"/>
                  <a:t>? </a:t>
                </a:r>
              </a:p>
            </p:txBody>
          </p:sp>
        </mc:Choice>
        <mc:Fallback xmlns="">
          <p:sp>
            <p:nvSpPr>
              <p:cNvPr id="276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905000" y="3886200"/>
            <a:ext cx="129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895600" y="3886200"/>
            <a:ext cx="129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4800600" y="3733800"/>
            <a:ext cx="129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2438400" y="3581400"/>
            <a:ext cx="2819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2286000" y="5791200"/>
            <a:ext cx="518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876800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505200" y="495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2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819400" y="5562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1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638800" y="5867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733800" y="6019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2819400" y="6019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438400" y="5486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800600" y="3505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3200400" y="4876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4800600" y="56530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folHlink"/>
                </a:solidFill>
              </a:rPr>
              <a:t>8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3276600" y="5715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x</a:t>
            </a: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2971800" y="5029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folHlink"/>
                </a:solidFill>
              </a:rPr>
              <a:t>6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4038600" y="4114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folHlink"/>
                </a:solidFill>
              </a:rPr>
              <a:t>9</a:t>
            </a:r>
          </a:p>
        </p:txBody>
      </p:sp>
      <p:sp>
        <p:nvSpPr>
          <p:cNvPr id="23" name="Isosceles Triangle 22"/>
          <p:cNvSpPr/>
          <p:nvPr/>
        </p:nvSpPr>
        <p:spPr bwMode="auto">
          <a:xfrm rot="-1500000">
            <a:off x="2082464" y="4292266"/>
            <a:ext cx="152400" cy="1524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Isosceles Triangle 23"/>
          <p:cNvSpPr/>
          <p:nvPr/>
        </p:nvSpPr>
        <p:spPr bwMode="auto">
          <a:xfrm rot="-1500000">
            <a:off x="3175335" y="4444666"/>
            <a:ext cx="152400" cy="1524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Isosceles Triangle 24"/>
          <p:cNvSpPr/>
          <p:nvPr/>
        </p:nvSpPr>
        <p:spPr bwMode="auto">
          <a:xfrm rot="-1500000">
            <a:off x="5232735" y="4597066"/>
            <a:ext cx="152400" cy="1524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rot="10800000">
            <a:off x="6934200" y="3505200"/>
            <a:ext cx="11430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Freeform 29"/>
          <p:cNvSpPr/>
          <p:nvPr/>
        </p:nvSpPr>
        <p:spPr bwMode="auto">
          <a:xfrm>
            <a:off x="6582229" y="3483429"/>
            <a:ext cx="370114" cy="909562"/>
          </a:xfrm>
          <a:custGeom>
            <a:avLst/>
            <a:gdLst>
              <a:gd name="connsiteX0" fmla="*/ 355600 w 370114"/>
              <a:gd name="connsiteY0" fmla="*/ 0 h 909562"/>
              <a:gd name="connsiteX1" fmla="*/ 7257 w 370114"/>
              <a:gd name="connsiteY1" fmla="*/ 362857 h 909562"/>
              <a:gd name="connsiteX2" fmla="*/ 312057 w 370114"/>
              <a:gd name="connsiteY2" fmla="*/ 827314 h 909562"/>
              <a:gd name="connsiteX3" fmla="*/ 355600 w 370114"/>
              <a:gd name="connsiteY3" fmla="*/ 856342 h 9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0114" h="909562">
                <a:moveTo>
                  <a:pt x="355600" y="0"/>
                </a:moveTo>
                <a:cubicBezTo>
                  <a:pt x="185057" y="112485"/>
                  <a:pt x="14514" y="224971"/>
                  <a:pt x="7257" y="362857"/>
                </a:cubicBezTo>
                <a:cubicBezTo>
                  <a:pt x="0" y="500743"/>
                  <a:pt x="254000" y="745067"/>
                  <a:pt x="312057" y="827314"/>
                </a:cubicBezTo>
                <a:cubicBezTo>
                  <a:pt x="370114" y="909562"/>
                  <a:pt x="362857" y="882952"/>
                  <a:pt x="355600" y="856342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1" name="Straight Connector 30"/>
          <p:cNvCxnSpPr>
            <a:endCxn id="30" idx="3"/>
          </p:cNvCxnSpPr>
          <p:nvPr/>
        </p:nvCxnSpPr>
        <p:spPr bwMode="auto">
          <a:xfrm rot="10800000" flipV="1">
            <a:off x="6937830" y="3428999"/>
            <a:ext cx="986971" cy="9107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7686" name="Picture 38" descr="C:\TEMP\Temporary Internet Files\Content.IE5\O9YFWHIB\MC90008411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4114800"/>
            <a:ext cx="2814961" cy="752192"/>
          </a:xfrm>
          <a:prstGeom prst="rect">
            <a:avLst/>
          </a:prstGeom>
          <a:noFill/>
        </p:spPr>
      </p:pic>
      <p:graphicFrame>
        <p:nvGraphicFramePr>
          <p:cNvPr id="27688" name="Object 40"/>
          <p:cNvGraphicFramePr>
            <a:graphicFrameLocks noChangeAspect="1"/>
          </p:cNvGraphicFramePr>
          <p:nvPr/>
        </p:nvGraphicFramePr>
        <p:xfrm>
          <a:off x="6918325" y="5105400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5" imgW="126720" imgH="114120" progId="Equation.DSMT4">
                  <p:embed/>
                </p:oleObj>
              </mc:Choice>
              <mc:Fallback>
                <p:oleObj name="Equation" r:id="rId5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325" y="5105400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79697"/>
              </p:ext>
            </p:extLst>
          </p:nvPr>
        </p:nvGraphicFramePr>
        <p:xfrm>
          <a:off x="6432323" y="4921250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7" imgW="139680" imgH="393480" progId="Equation.DSMT4">
                  <p:embed/>
                </p:oleObj>
              </mc:Choice>
              <mc:Fallback>
                <p:oleObj name="Equation" r:id="rId7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323" y="4921250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566670"/>
              </p:ext>
            </p:extLst>
          </p:nvPr>
        </p:nvGraphicFramePr>
        <p:xfrm>
          <a:off x="7346723" y="4845050"/>
          <a:ext cx="3349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9" imgW="139680" imgH="393480" progId="Equation.DSMT4">
                  <p:embed/>
                </p:oleObj>
              </mc:Choice>
              <mc:Fallback>
                <p:oleObj name="Equation" r:id="rId9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723" y="4845050"/>
                        <a:ext cx="334963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2" name="Object 44"/>
          <p:cNvGraphicFramePr>
            <a:graphicFrameLocks noChangeAspect="1"/>
          </p:cNvGraphicFramePr>
          <p:nvPr/>
        </p:nvGraphicFramePr>
        <p:xfrm>
          <a:off x="5868988" y="5911850"/>
          <a:ext cx="200977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11" imgW="838080" imgH="393480" progId="Equation.DSMT4">
                  <p:embed/>
                </p:oleObj>
              </mc:Choice>
              <mc:Fallback>
                <p:oleObj name="Equation" r:id="rId11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988" y="5911850"/>
                        <a:ext cx="200977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>
            <a:hlinkClick r:id="rId13" action="ppaction://hlinksldjump"/>
          </p:cNvPr>
          <p:cNvSpPr/>
          <p:nvPr/>
        </p:nvSpPr>
        <p:spPr bwMode="auto">
          <a:xfrm>
            <a:off x="35052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Triangle Proportionality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Theorem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Rectangle 42">
            <a:hlinkClick r:id="rId14" action="ppaction://hlinksldjump"/>
          </p:cNvPr>
          <p:cNvSpPr/>
          <p:nvPr/>
        </p:nvSpPr>
        <p:spPr bwMode="auto">
          <a:xfrm>
            <a:off x="53340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 Parallel Lines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Intersecting 2 Transversals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>
            <a:hlinkClick r:id="rId15" action="ppaction://hlinksldjump"/>
          </p:cNvPr>
          <p:cNvSpPr/>
          <p:nvPr/>
        </p:nvSpPr>
        <p:spPr bwMode="auto">
          <a:xfrm>
            <a:off x="7162800" y="76200"/>
            <a:ext cx="19050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A Ray Bisecting an Angle of a Triangle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019800" y="3365416"/>
                <a:ext cx="27432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365416"/>
                <a:ext cx="2743200" cy="90178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6172200" y="4943475"/>
                <a:ext cx="838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943475"/>
                <a:ext cx="838200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7162800" y="4945202"/>
                <a:ext cx="838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9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945202"/>
                <a:ext cx="838200" cy="52322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243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62428E-6 L -0.125 -0.13318 " pathEditMode="relative" ptsTypes="AA">
                                      <p:cBhvr>
                                        <p:cTn id="64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549 -0.14358 C -0.21215 -0.12601 -0.22882 -0.10844 -0.22882 -0.08809 C -0.22882 -0.06774 -0.20104 -0.0326 -0.19549 -0.0215 " pathEditMode="relative" ptsTypes="aaA">
                                      <p:cBhvr>
                                        <p:cTn id="76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549 -0.0215 L -0.09549 -0.14358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7" grpId="0"/>
      <p:bldP spid="27669" grpId="0"/>
      <p:bldP spid="27670" grpId="0"/>
      <p:bldP spid="23" grpId="0" animBg="1"/>
      <p:bldP spid="24" grpId="0" animBg="1"/>
      <p:bldP spid="25" grpId="0" animBg="1"/>
      <p:bldP spid="30" grpId="0" animBg="1"/>
      <p:bldP spid="2" grpId="0"/>
      <p:bldP spid="45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4313"/>
            <a:ext cx="7793037" cy="1462087"/>
          </a:xfrm>
        </p:spPr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Find the value of the variable.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 rot="-1308084">
            <a:off x="685800" y="3124200"/>
            <a:ext cx="4419600" cy="990600"/>
          </a:xfrm>
          <a:prstGeom prst="triangle">
            <a:avLst>
              <a:gd name="adj" fmla="val 40528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2286000" y="3276600"/>
            <a:ext cx="304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752600" y="4281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x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4478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438400" y="434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200400" y="2971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28682" name="Arc 10"/>
          <p:cNvSpPr>
            <a:spLocks/>
          </p:cNvSpPr>
          <p:nvPr/>
        </p:nvSpPr>
        <p:spPr bwMode="auto">
          <a:xfrm flipH="1" flipV="1">
            <a:off x="2057400" y="3581400"/>
            <a:ext cx="3810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Arc 11"/>
          <p:cNvSpPr>
            <a:spLocks/>
          </p:cNvSpPr>
          <p:nvPr/>
        </p:nvSpPr>
        <p:spPr bwMode="auto">
          <a:xfrm rot="-3969675" flipH="1" flipV="1">
            <a:off x="2362200" y="3429000"/>
            <a:ext cx="3810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1143000" y="4495800"/>
            <a:ext cx="1371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2743200" y="3352800"/>
            <a:ext cx="2438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1066800" y="4953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181600" y="3276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8713" name="Object 41"/>
          <p:cNvGraphicFramePr>
            <a:graphicFrameLocks noChangeAspect="1"/>
          </p:cNvGraphicFramePr>
          <p:nvPr/>
        </p:nvGraphicFramePr>
        <p:xfrm>
          <a:off x="5699125" y="3352800"/>
          <a:ext cx="36671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3352800"/>
                        <a:ext cx="366713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4" name="Object 42"/>
          <p:cNvGraphicFramePr>
            <a:graphicFrameLocks noChangeAspect="1"/>
          </p:cNvGraphicFramePr>
          <p:nvPr/>
        </p:nvGraphicFramePr>
        <p:xfrm>
          <a:off x="6049963" y="3687763"/>
          <a:ext cx="306387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5" imgW="126720" imgH="114120" progId="Equation.DSMT4">
                  <p:embed/>
                </p:oleObj>
              </mc:Choice>
              <mc:Fallback>
                <p:oleObj name="Equation" r:id="rId5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3687763"/>
                        <a:ext cx="306387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5" name="Object 43"/>
          <p:cNvGraphicFramePr>
            <a:graphicFrameLocks noChangeAspect="1"/>
          </p:cNvGraphicFramePr>
          <p:nvPr/>
        </p:nvGraphicFramePr>
        <p:xfrm>
          <a:off x="6427787" y="3398838"/>
          <a:ext cx="103981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7" imgW="431640" imgH="393480" progId="Equation.DSMT4">
                  <p:embed/>
                </p:oleObj>
              </mc:Choice>
              <mc:Fallback>
                <p:oleObj name="Equation" r:id="rId7" imgW="431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7" y="3398838"/>
                        <a:ext cx="1039813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6" name="Object 44"/>
          <p:cNvGraphicFramePr>
            <a:graphicFrameLocks noChangeAspect="1"/>
          </p:cNvGraphicFramePr>
          <p:nvPr/>
        </p:nvGraphicFramePr>
        <p:xfrm>
          <a:off x="5608638" y="4495800"/>
          <a:ext cx="6413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9" imgW="266400" imgH="177480" progId="Equation.DSMT4">
                  <p:embed/>
                </p:oleObj>
              </mc:Choice>
              <mc:Fallback>
                <p:oleObj name="Equation" r:id="rId9" imgW="266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638" y="4495800"/>
                        <a:ext cx="64135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7" name="Object 45"/>
          <p:cNvGraphicFramePr>
            <a:graphicFrameLocks noChangeAspect="1"/>
          </p:cNvGraphicFramePr>
          <p:nvPr/>
        </p:nvGraphicFramePr>
        <p:xfrm>
          <a:off x="6308725" y="4572000"/>
          <a:ext cx="3048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11" imgW="126720" imgH="114120" progId="Equation.DSMT4">
                  <p:embed/>
                </p:oleObj>
              </mc:Choice>
              <mc:Fallback>
                <p:oleObj name="Equation" r:id="rId11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725" y="4572000"/>
                        <a:ext cx="304800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8" name="Object 46"/>
          <p:cNvGraphicFramePr>
            <a:graphicFrameLocks noChangeAspect="1"/>
          </p:cNvGraphicFramePr>
          <p:nvPr/>
        </p:nvGraphicFramePr>
        <p:xfrm>
          <a:off x="6613525" y="4495800"/>
          <a:ext cx="13112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13" imgW="545760" imgH="177480" progId="Equation.DSMT4">
                  <p:embed/>
                </p:oleObj>
              </mc:Choice>
              <mc:Fallback>
                <p:oleObj name="Equation" r:id="rId13" imgW="545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3525" y="4495800"/>
                        <a:ext cx="131127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0" name="Object 48"/>
          <p:cNvGraphicFramePr>
            <a:graphicFrameLocks noChangeAspect="1"/>
          </p:cNvGraphicFramePr>
          <p:nvPr/>
        </p:nvGraphicFramePr>
        <p:xfrm>
          <a:off x="5486400" y="4800600"/>
          <a:ext cx="6699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tion" r:id="rId15" imgW="279360" imgH="177480" progId="Equation.DSMT4">
                  <p:embed/>
                </p:oleObj>
              </mc:Choice>
              <mc:Fallback>
                <p:oleObj name="Equation" r:id="rId15" imgW="279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800600"/>
                        <a:ext cx="66992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1" name="Object 49"/>
          <p:cNvGraphicFramePr>
            <a:graphicFrameLocks noChangeAspect="1"/>
          </p:cNvGraphicFramePr>
          <p:nvPr/>
        </p:nvGraphicFramePr>
        <p:xfrm>
          <a:off x="7239000" y="4800600"/>
          <a:ext cx="6699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17" imgW="279360" imgH="177480" progId="Equation.DSMT4">
                  <p:embed/>
                </p:oleObj>
              </mc:Choice>
              <mc:Fallback>
                <p:oleObj name="Equation" r:id="rId17" imgW="279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800600"/>
                        <a:ext cx="6699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2" name="Object 50"/>
          <p:cNvGraphicFramePr>
            <a:graphicFrameLocks noChangeAspect="1"/>
          </p:cNvGraphicFramePr>
          <p:nvPr/>
        </p:nvGraphicFramePr>
        <p:xfrm>
          <a:off x="6019800" y="5334000"/>
          <a:ext cx="15525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19" imgW="647640" imgH="177480" progId="Equation.DSMT4">
                  <p:embed/>
                </p:oleObj>
              </mc:Choice>
              <mc:Fallback>
                <p:oleObj name="Equation" r:id="rId19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334000"/>
                        <a:ext cx="15525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5" name="Object 53"/>
          <p:cNvGraphicFramePr>
            <a:graphicFrameLocks noChangeAspect="1"/>
          </p:cNvGraphicFramePr>
          <p:nvPr/>
        </p:nvGraphicFramePr>
        <p:xfrm>
          <a:off x="5989638" y="5226050"/>
          <a:ext cx="5476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21" imgW="228600" imgH="393480" progId="Equation.DSMT4">
                  <p:embed/>
                </p:oleObj>
              </mc:Choice>
              <mc:Fallback>
                <p:oleObj name="Equation" r:id="rId21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5226050"/>
                        <a:ext cx="547687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6" name="Object 54"/>
          <p:cNvGraphicFramePr>
            <a:graphicFrameLocks noChangeAspect="1"/>
          </p:cNvGraphicFramePr>
          <p:nvPr/>
        </p:nvGraphicFramePr>
        <p:xfrm>
          <a:off x="6980238" y="5257800"/>
          <a:ext cx="5476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23" imgW="228600" imgH="393480" progId="Equation.DSMT4">
                  <p:embed/>
                </p:oleObj>
              </mc:Choice>
              <mc:Fallback>
                <p:oleObj name="Equation" r:id="rId23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5257800"/>
                        <a:ext cx="547687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7" name="Object 55"/>
          <p:cNvGraphicFramePr>
            <a:graphicFrameLocks noChangeAspect="1"/>
          </p:cNvGraphicFramePr>
          <p:nvPr/>
        </p:nvGraphicFramePr>
        <p:xfrm>
          <a:off x="5943600" y="5996878"/>
          <a:ext cx="1887538" cy="862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25" imgW="863280" imgH="393480" progId="Equation.DSMT4">
                  <p:embed/>
                </p:oleObj>
              </mc:Choice>
              <mc:Fallback>
                <p:oleObj name="Equation" r:id="rId25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996878"/>
                        <a:ext cx="1887538" cy="862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hlinkClick r:id="rId27" action="ppaction://hlinksldjump"/>
          </p:cNvPr>
          <p:cNvSpPr/>
          <p:nvPr/>
        </p:nvSpPr>
        <p:spPr bwMode="auto">
          <a:xfrm>
            <a:off x="35052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Triangle Proportionality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Theorem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>
            <a:hlinkClick r:id="rId28" action="ppaction://hlinksldjump"/>
          </p:cNvPr>
          <p:cNvSpPr/>
          <p:nvPr/>
        </p:nvSpPr>
        <p:spPr bwMode="auto">
          <a:xfrm>
            <a:off x="5334000" y="762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 Parallel Lines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Intersecting 2 Transversals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>
            <a:hlinkClick r:id="rId29" action="ppaction://hlinksldjump"/>
          </p:cNvPr>
          <p:cNvSpPr/>
          <p:nvPr/>
        </p:nvSpPr>
        <p:spPr bwMode="auto">
          <a:xfrm>
            <a:off x="7162800" y="76200"/>
            <a:ext cx="19050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A Ray Bisecting an Angle of a Triangle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2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1308</TotalTime>
  <Words>642</Words>
  <Application>Microsoft Office PowerPoint</Application>
  <PresentationFormat>On-screen Show (4:3)</PresentationFormat>
  <Paragraphs>149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Solstice</vt:lpstr>
      <vt:lpstr>Equation</vt:lpstr>
      <vt:lpstr>MathType 6.0 Equation</vt:lpstr>
      <vt:lpstr>Tuesday, January 15, 2013</vt:lpstr>
      <vt:lpstr>§7.4 Parallel Lines &amp; Proportional Parts</vt:lpstr>
      <vt:lpstr>Example</vt:lpstr>
      <vt:lpstr>Theorem: Converse of the Triangle Proportionality Theorem</vt:lpstr>
      <vt:lpstr>Example 2. Determine whether or not (MN) ̅∥(GH) ̅. </vt:lpstr>
      <vt:lpstr>Theorem.</vt:lpstr>
      <vt:lpstr>Theorem</vt:lpstr>
      <vt:lpstr>Example 3</vt:lpstr>
      <vt:lpstr>Example 4</vt:lpstr>
      <vt:lpstr>Example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8</cp:revision>
  <dcterms:created xsi:type="dcterms:W3CDTF">2013-01-14T18:20:42Z</dcterms:created>
  <dcterms:modified xsi:type="dcterms:W3CDTF">2013-01-16T13:13:54Z</dcterms:modified>
</cp:coreProperties>
</file>